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ithub.com/baoyachi/ppt" TargetMode="External"/><Relationship Id="rId4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bg>
      <p:bgPr>
        <a:solidFill>
          <a:srgbClr val="2A3E7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ust"/>
          <p:cNvSpPr txBox="1"/>
          <p:nvPr/>
        </p:nvSpPr>
        <p:spPr>
          <a:xfrm rot="20522769">
            <a:off x="-619734" y="7996732"/>
            <a:ext cx="10558781" cy="6017262"/>
          </a:xfrm>
          <a:prstGeom prst="rect">
            <a:avLst/>
          </a:prstGeom>
          <a:ln w="12700">
            <a:miter lim="400000"/>
          </a:ln>
          <a:effectLst>
            <a:reflection blurRad="0" stA="100000" stPos="0" endA="0" endPos="40000" dist="0" dir="5400000" fadeDir="5400000" sx="100000" sy="-100000" kx="0" ky="0" algn="bl" rotWithShape="0"/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0">
                <a:solidFill>
                  <a:srgbClr val="FFFFFF"/>
                </a:solidFill>
              </a:defRPr>
            </a:lvl1pPr>
          </a:lstStyle>
          <a:p>
            <a:pPr/>
            <a:r>
              <a:t>Rust</a:t>
            </a:r>
          </a:p>
        </p:txBody>
      </p:sp>
      <p:sp>
        <p:nvSpPr>
          <p:cNvPr id="12" name="Cargo"/>
          <p:cNvSpPr txBox="1"/>
          <p:nvPr/>
        </p:nvSpPr>
        <p:spPr>
          <a:xfrm rot="1067759">
            <a:off x="11985836" y="-769067"/>
            <a:ext cx="13891261" cy="6017261"/>
          </a:xfrm>
          <a:prstGeom prst="rect">
            <a:avLst/>
          </a:prstGeom>
          <a:ln w="12700">
            <a:miter lim="400000"/>
          </a:ln>
          <a:effectLst>
            <a:reflection blurRad="0" stA="100000" stPos="0" endA="0" endPos="40000" dist="0" dir="5400000" fadeDir="5400000" sx="100000" sy="-100000" kx="0" ky="0" algn="bl" rotWithShape="0"/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0">
                <a:solidFill>
                  <a:srgbClr val="FFFFFF"/>
                </a:solidFill>
              </a:defRPr>
            </a:lvl1pPr>
          </a:lstStyle>
          <a:p>
            <a:pPr/>
            <a:r>
              <a:t>Cargo</a:t>
            </a:r>
          </a:p>
        </p:txBody>
      </p:sp>
      <p:pic>
        <p:nvPicPr>
          <p:cNvPr id="13" name="Bitmap.png" descr="Bitmap.png"/>
          <p:cNvPicPr>
            <a:picLocks noChangeAspect="1"/>
          </p:cNvPicPr>
          <p:nvPr/>
        </p:nvPicPr>
        <p:blipFill>
          <a:blip r:embed="rId2">
            <a:alphaModFix amt="2000"/>
            <a:extLst/>
          </a:blip>
          <a:stretch>
            <a:fillRect/>
          </a:stretch>
        </p:blipFill>
        <p:spPr>
          <a:xfrm>
            <a:off x="712739" y="656480"/>
            <a:ext cx="2739160" cy="2739160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Lifetime"/>
          <p:cNvSpPr txBox="1"/>
          <p:nvPr/>
        </p:nvSpPr>
        <p:spPr>
          <a:xfrm rot="1032576">
            <a:off x="1232561" y="6032668"/>
            <a:ext cx="6854191" cy="2321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>
                <a:solidFill>
                  <a:srgbClr val="FFFFFF"/>
                </a:solidFill>
              </a:defRPr>
            </a:lvl1pPr>
          </a:lstStyle>
          <a:p>
            <a:pPr/>
            <a:r>
              <a:t>Lifetime</a:t>
            </a:r>
          </a:p>
        </p:txBody>
      </p:sp>
      <p:sp>
        <p:nvSpPr>
          <p:cNvPr id="15" name="Ownership"/>
          <p:cNvSpPr txBox="1"/>
          <p:nvPr/>
        </p:nvSpPr>
        <p:spPr>
          <a:xfrm>
            <a:off x="8782074" y="4928670"/>
            <a:ext cx="9286876" cy="2321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>
                <a:solidFill>
                  <a:srgbClr val="FFFFFF"/>
                </a:solidFill>
              </a:defRPr>
            </a:lvl1pPr>
          </a:lstStyle>
          <a:p>
            <a:pPr/>
            <a:r>
              <a:t>Ownership</a:t>
            </a:r>
          </a:p>
        </p:txBody>
      </p:sp>
      <p:sp>
        <p:nvSpPr>
          <p:cNvPr id="16" name="Performance"/>
          <p:cNvSpPr txBox="1"/>
          <p:nvPr/>
        </p:nvSpPr>
        <p:spPr>
          <a:xfrm rot="21037579">
            <a:off x="11386579" y="9953141"/>
            <a:ext cx="15821661" cy="3126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FFFFFF"/>
                </a:solidFill>
              </a:defRPr>
            </a:lvl1pPr>
          </a:lstStyle>
          <a:p>
            <a:pPr/>
            <a:r>
              <a:t>Performance</a:t>
            </a:r>
          </a:p>
        </p:txBody>
      </p:sp>
      <p:sp>
        <p:nvSpPr>
          <p:cNvPr id="17" name="Reliability"/>
          <p:cNvSpPr txBox="1"/>
          <p:nvPr/>
        </p:nvSpPr>
        <p:spPr>
          <a:xfrm rot="20470228">
            <a:off x="13589698" y="8417469"/>
            <a:ext cx="5546091" cy="157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</a:defRPr>
            </a:lvl1pPr>
          </a:lstStyle>
          <a:p>
            <a:pPr/>
            <a:r>
              <a:t>Reliability</a:t>
            </a:r>
          </a:p>
        </p:txBody>
      </p:sp>
      <p:sp>
        <p:nvSpPr>
          <p:cNvPr id="18" name="Productivity"/>
          <p:cNvSpPr txBox="1"/>
          <p:nvPr/>
        </p:nvSpPr>
        <p:spPr>
          <a:xfrm rot="20943625">
            <a:off x="572263" y="2732092"/>
            <a:ext cx="10877805" cy="24577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0">
                <a:solidFill>
                  <a:srgbClr val="FFFFFF"/>
                </a:solidFill>
              </a:defRPr>
            </a:lvl1pPr>
          </a:lstStyle>
          <a:p>
            <a:pPr/>
            <a:r>
              <a:t>Productivity</a:t>
            </a:r>
          </a:p>
        </p:txBody>
      </p:sp>
      <p:sp>
        <p:nvSpPr>
          <p:cNvPr id="19" name="baoyachi">
            <a:hlinkClick r:id="rId3" invalidUrl="" action="" tgtFrame="" tooltip="" history="1" highlightClick="0" endSnd="0"/>
          </p:cNvPr>
          <p:cNvSpPr txBox="1"/>
          <p:nvPr/>
        </p:nvSpPr>
        <p:spPr>
          <a:xfrm>
            <a:off x="22640696" y="176694"/>
            <a:ext cx="142920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b="1">
                <a:solidFill>
                  <a:srgbClr val="FFFFFF"/>
                </a:solidFill>
              </a:defRPr>
            </a:lvl1pPr>
          </a:lstStyle>
          <a:p>
            <a:pPr/>
            <a:r>
              <a:t>baoyachi</a:t>
            </a:r>
          </a:p>
        </p:txBody>
      </p:sp>
      <p:pic>
        <p:nvPicPr>
          <p:cNvPr id="20" name="GitHub-Mark-Light-64px.png" descr="GitHub-Mark-Light-64px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2185248" y="213342"/>
            <a:ext cx="387765" cy="387764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正文级别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正文级别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4" name="事实信息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事实信息</a:t>
            </a:r>
          </a:p>
        </p:txBody>
      </p:sp>
      <p:sp>
        <p:nvSpPr>
          <p:cNvPr id="11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属性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属性</a:t>
            </a:r>
          </a:p>
        </p:txBody>
      </p:sp>
      <p:sp>
        <p:nvSpPr>
          <p:cNvPr id="123" name="正文级别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617931575_1991x1322.jpg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2" name="740627569_2880x1920.jpg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3" name="996267730_2880x1920.jpg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bg>
      <p:bgPr>
        <a:solidFill>
          <a:srgbClr val="1D4B8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996267730_2880x1920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740627569_2880x1920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9" name="演示文稿标题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演示文稿标题</a:t>
            </a:r>
          </a:p>
        </p:txBody>
      </p:sp>
      <p:sp>
        <p:nvSpPr>
          <p:cNvPr id="30" name="作者和日期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31" name="正文级别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136959463_1989x1321.jpg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0" name="幻灯片标题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41" name="正文级别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2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50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51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幻灯片副标题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68" name="正文级别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9" name="617931575_1991x1322.jpg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0" name="幻灯片标题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7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章节标题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章节标题</a:t>
            </a:r>
          </a:p>
        </p:txBody>
      </p:sp>
      <p:sp>
        <p:nvSpPr>
          <p:cNvPr id="79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7" name="幻灯片副标题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8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议程标题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96" name="议程副标题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议程副标题</a:t>
            </a:r>
          </a:p>
        </p:txBody>
      </p:sp>
      <p:sp>
        <p:nvSpPr>
          <p:cNvPr id="97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baoyachi/ppt" TargetMode="Externa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hyperlink" Target="https://github.com/baoyachi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hyperlink" Target="https://rust-lang.github.io/rust-clippy/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hyperlink" Target="https://doc.rust-lang.org/cargo/commands/index.html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"/><Relationship Id="rId3" Type="http://schemas.openxmlformats.org/officeDocument/2006/relationships/hyperlink" Target="https://zhuanlan.zhihu.com/p/283445106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baoyachi">
            <a:hlinkClick r:id="rId2" invalidUrl="" action="" tgtFrame="" tooltip="" history="1" highlightClick="0" endSnd="0"/>
          </p:cNvPr>
          <p:cNvSpPr txBox="1"/>
          <p:nvPr/>
        </p:nvSpPr>
        <p:spPr>
          <a:xfrm>
            <a:off x="22640696" y="176694"/>
            <a:ext cx="142920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b="1">
                <a:solidFill>
                  <a:srgbClr val="FFFFFF"/>
                </a:solidFill>
              </a:defRPr>
            </a:lvl1pPr>
          </a:lstStyle>
          <a:p>
            <a:pPr/>
            <a:r>
              <a:t>baoyachi</a:t>
            </a:r>
          </a:p>
        </p:txBody>
      </p:sp>
      <p:pic>
        <p:nvPicPr>
          <p:cNvPr id="159" name="GitHub-Mark-Light-64px.png" descr="GitHub-Mark-Light-64p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185248" y="213342"/>
            <a:ext cx="387765" cy="38776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4" name="成组"/>
          <p:cNvGrpSpPr/>
          <p:nvPr/>
        </p:nvGrpSpPr>
        <p:grpSpPr>
          <a:xfrm>
            <a:off x="5623497" y="5051578"/>
            <a:ext cx="13137006" cy="3382774"/>
            <a:chOff x="0" y="0"/>
            <a:chExt cx="13137004" cy="3382773"/>
          </a:xfrm>
        </p:grpSpPr>
        <p:grpSp>
          <p:nvGrpSpPr>
            <p:cNvPr id="162" name="成组"/>
            <p:cNvGrpSpPr/>
            <p:nvPr/>
          </p:nvGrpSpPr>
          <p:grpSpPr>
            <a:xfrm>
              <a:off x="-1" y="0"/>
              <a:ext cx="13137006" cy="2386436"/>
              <a:chOff x="0" y="0"/>
              <a:chExt cx="13137003" cy="2386435"/>
            </a:xfrm>
          </p:grpSpPr>
          <p:sp>
            <p:nvSpPr>
              <p:cNvPr id="160" name="浅谈Rust项目应用"/>
              <p:cNvSpPr txBox="1"/>
              <p:nvPr/>
            </p:nvSpPr>
            <p:spPr>
              <a:xfrm>
                <a:off x="0" y="151235"/>
                <a:ext cx="12312397" cy="2235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 algn="l">
                  <a:lnSpc>
                    <a:spcPct val="80000"/>
                  </a:lnSpc>
                  <a:defRPr b="1" spc="-239" sz="12000">
                    <a:solidFill>
                      <a:srgbClr val="FFFFFF"/>
                    </a:solidFill>
                  </a:defRPr>
                </a:lvl1pPr>
              </a:lstStyle>
              <a:p>
                <a:pPr/>
                <a:r>
                  <a:t>浅谈Rust项目应用</a:t>
                </a:r>
              </a:p>
            </p:txBody>
          </p:sp>
          <p:pic>
            <p:nvPicPr>
              <p:cNvPr id="161" name="Bitmap.png" descr="Bitmap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12440256" y="0"/>
                <a:ext cx="696749" cy="69674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163" name="https://github.com/baoyachi"/>
            <p:cNvSpPr txBox="1"/>
            <p:nvPr/>
          </p:nvSpPr>
          <p:spPr>
            <a:xfrm>
              <a:off x="7865107" y="2812799"/>
              <a:ext cx="5271898" cy="5699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825500">
                <a:defRPr b="1" sz="3000" u="sng">
                  <a:solidFill>
                    <a:srgbClr val="FFFFFF"/>
                  </a:solidFill>
                  <a:hlinkClick r:id="rId5" invalidUrl="" action="" tgtFrame="" tooltip="" history="1" highlightClick="0" endSnd="0"/>
                </a:defRPr>
              </a:lvl1pPr>
            </a:lstStyle>
            <a:p>
              <a:pPr>
                <a:defRPr u="none"/>
              </a:pPr>
              <a:r>
                <a:rPr u="sng">
                  <a:hlinkClick r:id="rId5" invalidUrl="" action="" tgtFrame="" tooltip="" history="1" highlightClick="0" endSnd="0"/>
                </a:rPr>
                <a:t>https://github.com/baoyachi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argo 常用命令"/>
          <p:cNvSpPr txBox="1"/>
          <p:nvPr/>
        </p:nvSpPr>
        <p:spPr>
          <a:xfrm>
            <a:off x="1564114" y="1581910"/>
            <a:ext cx="10391344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b="1" spc="-232" sz="11600">
                <a:solidFill>
                  <a:srgbClr val="FFFFFF"/>
                </a:solidFill>
              </a:defRPr>
            </a:lvl1pPr>
          </a:lstStyle>
          <a:p>
            <a:pPr/>
            <a:r>
              <a:t>Cargo 常用命令</a:t>
            </a:r>
          </a:p>
        </p:txBody>
      </p:sp>
      <p:pic>
        <p:nvPicPr>
          <p:cNvPr id="167" name="Cargo-Logo-Small.png" descr="Cargo-Logo-Smal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0366" y="5725097"/>
            <a:ext cx="5269525" cy="473568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2" name="成组"/>
          <p:cNvGrpSpPr/>
          <p:nvPr/>
        </p:nvGrpSpPr>
        <p:grpSpPr>
          <a:xfrm>
            <a:off x="10017593" y="4954500"/>
            <a:ext cx="4933189" cy="5482423"/>
            <a:chOff x="0" y="0"/>
            <a:chExt cx="4933188" cy="5482421"/>
          </a:xfrm>
        </p:grpSpPr>
        <p:sp>
          <p:nvSpPr>
            <p:cNvPr id="168" name="cargo update"/>
            <p:cNvSpPr txBox="1"/>
            <p:nvPr/>
          </p:nvSpPr>
          <p:spPr>
            <a:xfrm>
              <a:off x="0" y="-1"/>
              <a:ext cx="4933189" cy="10192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6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cargo update</a:t>
              </a:r>
            </a:p>
          </p:txBody>
        </p:sp>
        <p:sp>
          <p:nvSpPr>
            <p:cNvPr id="169" name="cargo fmt"/>
            <p:cNvSpPr txBox="1"/>
            <p:nvPr/>
          </p:nvSpPr>
          <p:spPr>
            <a:xfrm>
              <a:off x="0" y="1487708"/>
              <a:ext cx="3619501" cy="10192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6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cargo fmt</a:t>
              </a:r>
            </a:p>
          </p:txBody>
        </p:sp>
        <p:sp>
          <p:nvSpPr>
            <p:cNvPr id="170" name="cargo fix"/>
            <p:cNvSpPr txBox="1"/>
            <p:nvPr/>
          </p:nvSpPr>
          <p:spPr>
            <a:xfrm>
              <a:off x="0" y="2975416"/>
              <a:ext cx="3281935" cy="10192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6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cargo fix</a:t>
              </a:r>
            </a:p>
          </p:txBody>
        </p:sp>
        <p:sp>
          <p:nvSpPr>
            <p:cNvPr id="171" name="cargo clippy"/>
            <p:cNvSpPr txBox="1"/>
            <p:nvPr/>
          </p:nvSpPr>
          <p:spPr>
            <a:xfrm>
              <a:off x="0" y="4463125"/>
              <a:ext cx="4564381" cy="10192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6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cargo clippy</a:t>
              </a:r>
            </a:p>
          </p:txBody>
        </p:sp>
      </p:grpSp>
      <p:sp>
        <p:nvSpPr>
          <p:cNvPr id="173" name="参考链接：https://rust-lang.github.io/rust-clippy/"/>
          <p:cNvSpPr txBox="1"/>
          <p:nvPr/>
        </p:nvSpPr>
        <p:spPr>
          <a:xfrm>
            <a:off x="11756547" y="12565783"/>
            <a:ext cx="1183538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4000" u="sng">
                <a:solidFill>
                  <a:srgbClr val="FFFFFF"/>
                </a:solidFill>
              </a:defRPr>
            </a:pPr>
            <a:r>
              <a:t>参考链接：</a:t>
            </a:r>
            <a:r>
              <a:rPr>
                <a:hlinkClick r:id="rId3" invalidUrl="" action="" tgtFrame="" tooltip="" history="1" highlightClick="0" endSnd="0"/>
              </a:rPr>
              <a:t>https://rust-lang.github.io/rust-clippy/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I自动化"/>
          <p:cNvSpPr txBox="1"/>
          <p:nvPr/>
        </p:nvSpPr>
        <p:spPr>
          <a:xfrm>
            <a:off x="1423480" y="1097688"/>
            <a:ext cx="5912816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b="1" spc="-232" sz="11600">
                <a:solidFill>
                  <a:srgbClr val="FFFFFF"/>
                </a:solidFill>
              </a:defRPr>
            </a:lvl1pPr>
          </a:lstStyle>
          <a:p>
            <a:pPr/>
            <a:r>
              <a:t>CI自动化</a:t>
            </a:r>
          </a:p>
        </p:txBody>
      </p:sp>
      <p:pic>
        <p:nvPicPr>
          <p:cNvPr id="176" name="5e21ad604dccf78b1ee6d84d_deployment-automation-devops@3x.png" descr="5e21ad604dccf78b1ee6d84d_deployment-automation-devops@3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833" y="5943874"/>
            <a:ext cx="4476407" cy="24991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carbon (2).png" descr="carbon (2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39951" y="2362035"/>
            <a:ext cx="9714919" cy="9662827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团队代码风格统一"/>
          <p:cNvSpPr txBox="1"/>
          <p:nvPr/>
        </p:nvSpPr>
        <p:spPr>
          <a:xfrm>
            <a:off x="6627507" y="8565438"/>
            <a:ext cx="6210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FFFFFF"/>
                </a:solidFill>
              </a:defRPr>
            </a:lvl1pPr>
          </a:lstStyle>
          <a:p>
            <a:pPr/>
            <a:r>
              <a:t>团队代码风格统一</a:t>
            </a:r>
          </a:p>
        </p:txBody>
      </p:sp>
      <p:sp>
        <p:nvSpPr>
          <p:cNvPr id="179" name="检查warning信息"/>
          <p:cNvSpPr txBox="1"/>
          <p:nvPr/>
        </p:nvSpPr>
        <p:spPr>
          <a:xfrm>
            <a:off x="6627507" y="4653058"/>
            <a:ext cx="60960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FFFFFF"/>
                </a:solidFill>
              </a:defRPr>
            </a:lvl1pPr>
          </a:lstStyle>
          <a:p>
            <a:pPr/>
            <a:r>
              <a:t>检查warning信息</a:t>
            </a:r>
          </a:p>
        </p:txBody>
      </p:sp>
      <p:sp>
        <p:nvSpPr>
          <p:cNvPr id="180" name="格式化代码"/>
          <p:cNvSpPr txBox="1"/>
          <p:nvPr/>
        </p:nvSpPr>
        <p:spPr>
          <a:xfrm>
            <a:off x="6627507" y="6609248"/>
            <a:ext cx="3924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FFFFFF"/>
                </a:solidFill>
              </a:defRPr>
            </a:lvl1pPr>
          </a:lstStyle>
          <a:p>
            <a:pPr/>
            <a:r>
              <a:t>格式化代码</a:t>
            </a:r>
          </a:p>
        </p:txBody>
      </p:sp>
      <p:sp>
        <p:nvSpPr>
          <p:cNvPr id="181" name="参考链接：https://doc.rust-lang.org/cargo/commands/index.html"/>
          <p:cNvSpPr txBox="1"/>
          <p:nvPr/>
        </p:nvSpPr>
        <p:spPr>
          <a:xfrm>
            <a:off x="2806981" y="12477818"/>
            <a:ext cx="1577594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4000" u="sng">
                <a:solidFill>
                  <a:srgbClr val="FFFFFF"/>
                </a:solidFill>
              </a:defRPr>
            </a:pPr>
            <a:r>
              <a:t>参考链接：</a:t>
            </a:r>
            <a:r>
              <a:rPr>
                <a:hlinkClick r:id="rId4" invalidUrl="" action="" tgtFrame="" tooltip="" history="1" highlightClick="0" endSnd="0"/>
              </a:rPr>
              <a:t>https://doc.rust-lang.org/cargo/commands/index.html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语义化版本"/>
          <p:cNvSpPr txBox="1"/>
          <p:nvPr/>
        </p:nvSpPr>
        <p:spPr>
          <a:xfrm>
            <a:off x="993166" y="946596"/>
            <a:ext cx="7332981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b="1" spc="-232" sz="11600">
                <a:solidFill>
                  <a:srgbClr val="FFFFFF"/>
                </a:solidFill>
              </a:defRPr>
            </a:lvl1pPr>
          </a:lstStyle>
          <a:p>
            <a:pPr/>
            <a:r>
              <a:t>语义化版本</a:t>
            </a:r>
          </a:p>
        </p:txBody>
      </p:sp>
      <p:pic>
        <p:nvPicPr>
          <p:cNvPr id="18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149" y="5669477"/>
            <a:ext cx="10356033" cy="5096382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语义版本规范:https://semver.org/"/>
          <p:cNvSpPr txBox="1"/>
          <p:nvPr/>
        </p:nvSpPr>
        <p:spPr>
          <a:xfrm>
            <a:off x="3213578" y="11508247"/>
            <a:ext cx="5975224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语义版本规范:https://semver.org/</a:t>
            </a:r>
          </a:p>
        </p:txBody>
      </p:sp>
      <p:pic>
        <p:nvPicPr>
          <p:cNvPr id="186" name="carbon (7).png" descr="carbon (7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29381" y="5634198"/>
            <a:ext cx="11787696" cy="51669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私库依赖"/>
          <p:cNvSpPr txBox="1"/>
          <p:nvPr/>
        </p:nvSpPr>
        <p:spPr>
          <a:xfrm>
            <a:off x="1257197" y="1355940"/>
            <a:ext cx="588924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b="1" spc="-232" sz="11600">
                <a:solidFill>
                  <a:srgbClr val="FFFFFF"/>
                </a:solidFill>
              </a:defRPr>
            </a:lvl1pPr>
          </a:lstStyle>
          <a:p>
            <a:pPr/>
            <a:r>
              <a:t>私库依赖</a:t>
            </a:r>
          </a:p>
        </p:txBody>
      </p:sp>
      <p:pic>
        <p:nvPicPr>
          <p:cNvPr id="18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929" y="5208596"/>
            <a:ext cx="3969705" cy="3969705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参考链接：https://zhuanlan.zhihu.com/p/126199511"/>
          <p:cNvSpPr txBox="1"/>
          <p:nvPr/>
        </p:nvSpPr>
        <p:spPr>
          <a:xfrm>
            <a:off x="10754372" y="12180761"/>
            <a:ext cx="1246987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 u="sng">
                <a:solidFill>
                  <a:srgbClr val="FFFFFF"/>
                </a:solidFill>
              </a:defRPr>
            </a:lvl1pPr>
          </a:lstStyle>
          <a:p>
            <a:pPr/>
            <a:r>
              <a:t>参考链接：https://zhuanlan.zhihu.com/p/126199511</a:t>
            </a:r>
          </a:p>
        </p:txBody>
      </p:sp>
      <p:sp>
        <p:nvSpPr>
          <p:cNvPr id="191" name="A"/>
          <p:cNvSpPr/>
          <p:nvPr/>
        </p:nvSpPr>
        <p:spPr>
          <a:xfrm>
            <a:off x="12863387" y="5418870"/>
            <a:ext cx="2536602" cy="2536602"/>
          </a:xfrm>
          <a:prstGeom prst="ellipse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8000">
                <a:solidFill>
                  <a:srgbClr val="FFFFFF"/>
                </a:solidFill>
              </a:defRPr>
            </a:lvl1pPr>
          </a:lstStyle>
          <a:p>
            <a:pPr/>
            <a:r>
              <a:t>A</a:t>
            </a:r>
          </a:p>
        </p:txBody>
      </p:sp>
      <p:sp>
        <p:nvSpPr>
          <p:cNvPr id="192" name="B"/>
          <p:cNvSpPr/>
          <p:nvPr/>
        </p:nvSpPr>
        <p:spPr>
          <a:xfrm>
            <a:off x="17403252" y="4463807"/>
            <a:ext cx="1429208" cy="1396371"/>
          </a:xfrm>
          <a:prstGeom prst="ellipse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193" name="A"/>
          <p:cNvSpPr/>
          <p:nvPr/>
        </p:nvSpPr>
        <p:spPr>
          <a:xfrm>
            <a:off x="12863387" y="5545870"/>
            <a:ext cx="2536602" cy="2536602"/>
          </a:xfrm>
          <a:prstGeom prst="ellipse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8000">
                <a:solidFill>
                  <a:srgbClr val="FFFFFF"/>
                </a:solidFill>
              </a:defRPr>
            </a:lvl1pPr>
          </a:lstStyle>
          <a:p>
            <a:pPr/>
            <a:r>
              <a:t>A</a:t>
            </a:r>
          </a:p>
        </p:txBody>
      </p:sp>
      <p:sp>
        <p:nvSpPr>
          <p:cNvPr id="194" name="C"/>
          <p:cNvSpPr/>
          <p:nvPr/>
        </p:nvSpPr>
        <p:spPr>
          <a:xfrm>
            <a:off x="17403252" y="6115985"/>
            <a:ext cx="1429208" cy="1396372"/>
          </a:xfrm>
          <a:prstGeom prst="ellipse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C</a:t>
            </a:r>
          </a:p>
        </p:txBody>
      </p:sp>
      <p:sp>
        <p:nvSpPr>
          <p:cNvPr id="195" name="D"/>
          <p:cNvSpPr/>
          <p:nvPr/>
        </p:nvSpPr>
        <p:spPr>
          <a:xfrm>
            <a:off x="17403252" y="7855822"/>
            <a:ext cx="1429208" cy="1396371"/>
          </a:xfrm>
          <a:prstGeom prst="ellipse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5000">
                <a:solidFill>
                  <a:srgbClr val="FFFFFF"/>
                </a:solidFill>
              </a:defRPr>
            </a:lvl1pPr>
          </a:lstStyle>
          <a:p>
            <a:pPr/>
            <a:r>
              <a:t>D</a:t>
            </a:r>
          </a:p>
        </p:txBody>
      </p:sp>
      <p:sp>
        <p:nvSpPr>
          <p:cNvPr id="196" name="线条"/>
          <p:cNvSpPr/>
          <p:nvPr/>
        </p:nvSpPr>
        <p:spPr>
          <a:xfrm flipH="1" flipV="1">
            <a:off x="19401881" y="5642702"/>
            <a:ext cx="1703269" cy="744502"/>
          </a:xfrm>
          <a:prstGeom prst="line">
            <a:avLst/>
          </a:prstGeom>
          <a:ln w="381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7" name="线条"/>
          <p:cNvSpPr/>
          <p:nvPr/>
        </p:nvSpPr>
        <p:spPr>
          <a:xfrm flipH="1">
            <a:off x="15547021" y="6955465"/>
            <a:ext cx="1709200" cy="1"/>
          </a:xfrm>
          <a:prstGeom prst="line">
            <a:avLst/>
          </a:prstGeom>
          <a:ln w="381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8" name="线条"/>
          <p:cNvSpPr/>
          <p:nvPr/>
        </p:nvSpPr>
        <p:spPr>
          <a:xfrm flipH="1" flipV="1">
            <a:off x="15547020" y="7723348"/>
            <a:ext cx="1702761" cy="573705"/>
          </a:xfrm>
          <a:prstGeom prst="line">
            <a:avLst/>
          </a:prstGeom>
          <a:ln w="381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9" name="模块依赖"/>
          <p:cNvSpPr txBox="1"/>
          <p:nvPr/>
        </p:nvSpPr>
        <p:spPr>
          <a:xfrm>
            <a:off x="6804445" y="5918199"/>
            <a:ext cx="5194301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FFFFFF"/>
                </a:solidFill>
              </a:defRPr>
            </a:lvl1pPr>
          </a:lstStyle>
          <a:p>
            <a:pPr/>
            <a:r>
              <a:t>模块依赖</a:t>
            </a:r>
          </a:p>
        </p:txBody>
      </p:sp>
      <p:sp>
        <p:nvSpPr>
          <p:cNvPr id="200" name="log"/>
          <p:cNvSpPr/>
          <p:nvPr/>
        </p:nvSpPr>
        <p:spPr>
          <a:xfrm>
            <a:off x="21119775" y="6257280"/>
            <a:ext cx="1429209" cy="1396371"/>
          </a:xfrm>
          <a:prstGeom prst="ellipse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3000">
                <a:solidFill>
                  <a:srgbClr val="FFFFFF"/>
                </a:solidFill>
              </a:defRPr>
            </a:lvl1pPr>
          </a:lstStyle>
          <a:p>
            <a:pPr/>
            <a:r>
              <a:t>log</a:t>
            </a:r>
          </a:p>
        </p:txBody>
      </p:sp>
      <p:sp>
        <p:nvSpPr>
          <p:cNvPr id="201" name="线条"/>
          <p:cNvSpPr/>
          <p:nvPr/>
        </p:nvSpPr>
        <p:spPr>
          <a:xfrm flipH="1">
            <a:off x="15558650" y="5713309"/>
            <a:ext cx="1702951" cy="606291"/>
          </a:xfrm>
          <a:prstGeom prst="line">
            <a:avLst/>
          </a:prstGeom>
          <a:ln w="381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2" name="线条"/>
          <p:cNvSpPr/>
          <p:nvPr/>
        </p:nvSpPr>
        <p:spPr>
          <a:xfrm flipH="1">
            <a:off x="19121518" y="7143196"/>
            <a:ext cx="1709200" cy="1"/>
          </a:xfrm>
          <a:prstGeom prst="line">
            <a:avLst/>
          </a:prstGeom>
          <a:ln w="381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3" name="线条"/>
          <p:cNvSpPr/>
          <p:nvPr/>
        </p:nvSpPr>
        <p:spPr>
          <a:xfrm flipH="1">
            <a:off x="19397044" y="7806940"/>
            <a:ext cx="1711696" cy="795946"/>
          </a:xfrm>
          <a:prstGeom prst="line">
            <a:avLst/>
          </a:prstGeom>
          <a:ln w="381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Dependence"/>
          <p:cNvSpPr txBox="1"/>
          <p:nvPr/>
        </p:nvSpPr>
        <p:spPr>
          <a:xfrm>
            <a:off x="1202811" y="1101312"/>
            <a:ext cx="8686851" cy="184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b="1" spc="-232" sz="11600">
                <a:solidFill>
                  <a:srgbClr val="FFFFFF"/>
                </a:solidFill>
              </a:defRPr>
            </a:lvl1pPr>
          </a:lstStyle>
          <a:p>
            <a:pPr/>
            <a:r>
              <a:t>Dependence</a:t>
            </a:r>
          </a:p>
        </p:txBody>
      </p:sp>
      <p:pic>
        <p:nvPicPr>
          <p:cNvPr id="206" name="carbon (4).png" descr="carbon (4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3174" y="5192031"/>
            <a:ext cx="10395982" cy="54011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carbon (5).png" descr="carbon (5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55527" y="5368413"/>
            <a:ext cx="11750510" cy="5048368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Git依赖"/>
          <p:cNvSpPr txBox="1"/>
          <p:nvPr/>
        </p:nvSpPr>
        <p:spPr>
          <a:xfrm>
            <a:off x="4161694" y="11459100"/>
            <a:ext cx="2681479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FFFFFF"/>
                </a:solidFill>
              </a:defRPr>
            </a:lvl1pPr>
          </a:lstStyle>
          <a:p>
            <a:pPr/>
            <a:r>
              <a:t>Git依赖</a:t>
            </a:r>
          </a:p>
        </p:txBody>
      </p:sp>
      <p:sp>
        <p:nvSpPr>
          <p:cNvPr id="209" name="Alternate Registry"/>
          <p:cNvSpPr txBox="1"/>
          <p:nvPr/>
        </p:nvSpPr>
        <p:spPr>
          <a:xfrm>
            <a:off x="14793602" y="11533652"/>
            <a:ext cx="6674359" cy="1019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solidFill>
                  <a:srgbClr val="FFFFFF"/>
                </a:solidFill>
              </a:defRPr>
            </a:lvl1pPr>
          </a:lstStyle>
          <a:p>
            <a:pPr/>
            <a:r>
              <a:t>Alternate Registry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构建脚本"/>
          <p:cNvSpPr txBox="1"/>
          <p:nvPr/>
        </p:nvSpPr>
        <p:spPr>
          <a:xfrm>
            <a:off x="1715034" y="1696454"/>
            <a:ext cx="5889245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b="1" spc="-232" sz="11600">
                <a:solidFill>
                  <a:srgbClr val="FFFFFF"/>
                </a:solidFill>
              </a:defRPr>
            </a:lvl1pPr>
          </a:lstStyle>
          <a:p>
            <a:pPr/>
            <a:r>
              <a:t>构建脚本</a:t>
            </a:r>
          </a:p>
        </p:txBody>
      </p:sp>
      <p:pic>
        <p:nvPicPr>
          <p:cNvPr id="21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9643" y="5606881"/>
            <a:ext cx="5140027" cy="4626024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参考链接：https://zhuanlan.zhihu.com/p/283445106"/>
          <p:cNvSpPr txBox="1"/>
          <p:nvPr/>
        </p:nvSpPr>
        <p:spPr>
          <a:xfrm>
            <a:off x="10788884" y="12594918"/>
            <a:ext cx="1246987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4000" u="sng">
                <a:solidFill>
                  <a:srgbClr val="FFFFFF"/>
                </a:solidFill>
              </a:defRPr>
            </a:pPr>
            <a:r>
              <a:t>参考链接：</a:t>
            </a:r>
            <a:r>
              <a:rPr>
                <a:hlinkClick r:id="rId3" invalidUrl="" action="" tgtFrame="" tooltip="" history="1" highlightClick="0" endSnd="0"/>
              </a:rPr>
              <a:t>https://zhuanlan.zhihu.com/p/283445106</a:t>
            </a:r>
          </a:p>
        </p:txBody>
      </p:sp>
      <p:grpSp>
        <p:nvGrpSpPr>
          <p:cNvPr id="218" name="成组"/>
          <p:cNvGrpSpPr/>
          <p:nvPr/>
        </p:nvGrpSpPr>
        <p:grpSpPr>
          <a:xfrm>
            <a:off x="11720272" y="4243039"/>
            <a:ext cx="4249675" cy="5229922"/>
            <a:chOff x="0" y="0"/>
            <a:chExt cx="4249673" cy="5229920"/>
          </a:xfrm>
        </p:grpSpPr>
        <p:sp>
          <p:nvSpPr>
            <p:cNvPr id="214" name="编译分支"/>
            <p:cNvSpPr txBox="1"/>
            <p:nvPr/>
          </p:nvSpPr>
          <p:spPr>
            <a:xfrm>
              <a:off x="0" y="-1"/>
              <a:ext cx="3162301" cy="1168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6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编译分支</a:t>
              </a:r>
            </a:p>
          </p:txBody>
        </p:sp>
        <p:sp>
          <p:nvSpPr>
            <p:cNvPr id="215" name="编译环境OS"/>
            <p:cNvSpPr txBox="1"/>
            <p:nvPr/>
          </p:nvSpPr>
          <p:spPr>
            <a:xfrm>
              <a:off x="-1" y="1418553"/>
              <a:ext cx="4249675" cy="1168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6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编译环境OS</a:t>
              </a:r>
            </a:p>
          </p:txBody>
        </p:sp>
        <p:sp>
          <p:nvSpPr>
            <p:cNvPr id="216" name="Rust 版本"/>
            <p:cNvSpPr txBox="1"/>
            <p:nvPr/>
          </p:nvSpPr>
          <p:spPr>
            <a:xfrm>
              <a:off x="0" y="2837107"/>
              <a:ext cx="3529585" cy="1168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6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Rust 版本</a:t>
              </a:r>
            </a:p>
          </p:txBody>
        </p:sp>
        <p:sp>
          <p:nvSpPr>
            <p:cNvPr id="217" name="Git Commit"/>
            <p:cNvSpPr txBox="1"/>
            <p:nvPr/>
          </p:nvSpPr>
          <p:spPr>
            <a:xfrm>
              <a:off x="0" y="4210623"/>
              <a:ext cx="4245103" cy="10192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6000">
                  <a:solidFill>
                    <a:srgbClr val="FFFFFF"/>
                  </a:solidFill>
                </a:defRPr>
              </a:lvl1pPr>
            </a:lstStyle>
            <a:p>
              <a:pPr/>
              <a:r>
                <a:t>Git Commit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